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15"/>
  </p:handout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22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61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indent="0" algn="r"/>
            <a:fld id="{9A0DB2DC-4C9A-4742-B13C-FB6460FD3503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>
            <p:custDataLst>
              <p:tags r:id="rId8"/>
            </p:custDataLst>
          </p:nvPr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8" Type="http://schemas.openxmlformats.org/officeDocument/2006/relationships/theme" Target="../theme/theme2.xml"/><Relationship Id="rId17" Type="http://schemas.openxmlformats.org/officeDocument/2006/relationships/tags" Target="../tags/tag65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6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75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.xml"/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8" Type="http://schemas.openxmlformats.org/officeDocument/2006/relationships/image" Target="../media/image11.jpe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-4445" y="6350"/>
            <a:ext cx="12200890" cy="6845300"/>
            <a:chOff x="-7" y="10"/>
            <a:chExt cx="19214" cy="10780"/>
          </a:xfrm>
        </p:grpSpPr>
        <p:pic>
          <p:nvPicPr>
            <p:cNvPr id="5122" name="图片 3" descr="backgrou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7" y="10"/>
              <a:ext cx="19215" cy="107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5" descr="shi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4" y="641"/>
              <a:ext cx="1447" cy="14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8" name="文本框 16"/>
            <p:cNvSpPr txBox="1"/>
            <p:nvPr/>
          </p:nvSpPr>
          <p:spPr>
            <a:xfrm>
              <a:off x="961" y="589"/>
              <a:ext cx="5408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创青春</a:t>
              </a:r>
              <a:r>
                <a:rPr lang="en-US" altLang="zh-CN" sz="3200">
                  <a:latin typeface="华文新魏" panose="02010800040101010101" charset="-122"/>
                  <a:ea typeface="华文新魏" panose="02010800040101010101" charset="-122"/>
                </a:rPr>
                <a:t>·</a:t>
              </a:r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智慧校园</a:t>
              </a:r>
              <a:endParaRPr lang="zh-CN" altLang="en-US" sz="3200">
                <a:latin typeface="华文新魏" panose="02010800040101010101" charset="-122"/>
                <a:ea typeface="华文新魏" panose="02010800040101010101" charset="-122"/>
              </a:endParaRPr>
            </a:p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权益菌展示</a:t>
              </a:r>
              <a:endParaRPr lang="en-US" altLang="zh-CN" sz="3200"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pic>
          <p:nvPicPr>
            <p:cNvPr id="2" name="图片 1" descr="bua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8" y="272"/>
              <a:ext cx="2185" cy="2185"/>
            </a:xfrm>
            <a:prstGeom prst="rect">
              <a:avLst/>
            </a:prstGeom>
          </p:spPr>
        </p:pic>
      </p:grpSp>
      <p:sp>
        <p:nvSpPr>
          <p:cNvPr id="15" name="文本框 9"/>
          <p:cNvSpPr txBox="1"/>
          <p:nvPr/>
        </p:nvSpPr>
        <p:spPr>
          <a:xfrm>
            <a:off x="5414645" y="2519998"/>
            <a:ext cx="465328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3200">
                <a:latin typeface="楷体" panose="02010609060101010101" charset="-122"/>
                <a:ea typeface="楷体" panose="02010609060101010101" charset="-122"/>
              </a:rPr>
              <a:t>北航士谔书院专属小程序</a:t>
            </a:r>
            <a:endParaRPr lang="zh-CN" altLang="en-US" sz="32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6" name="文本框 10"/>
          <p:cNvSpPr txBox="1"/>
          <p:nvPr/>
        </p:nvSpPr>
        <p:spPr>
          <a:xfrm>
            <a:off x="7793355" y="3426778"/>
            <a:ext cx="2795588" cy="11064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6600" b="1">
                <a:solidFill>
                  <a:srgbClr val="103889"/>
                </a:solidFill>
                <a:latin typeface="华文楷体" panose="02010600040101010101" charset="-122"/>
                <a:ea typeface="华文楷体" panose="02010600040101010101" charset="-122"/>
              </a:rPr>
              <a:t>权益菌</a:t>
            </a:r>
            <a:endParaRPr lang="zh-CN" altLang="en-US" sz="6600" b="1">
              <a:solidFill>
                <a:srgbClr val="103889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7" name="文本框 1"/>
          <p:cNvSpPr txBox="1"/>
          <p:nvPr/>
        </p:nvSpPr>
        <p:spPr>
          <a:xfrm>
            <a:off x="7927975" y="4888230"/>
            <a:ext cx="25260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展示人员：北航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王宇轩</a:t>
            </a: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8" name="图片 2" descr="gh_ca57390c6b30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805" y="2719070"/>
            <a:ext cx="2887663" cy="28892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-4445" y="6350"/>
            <a:ext cx="12200890" cy="6845300"/>
            <a:chOff x="-7" y="10"/>
            <a:chExt cx="19214" cy="10780"/>
          </a:xfrm>
        </p:grpSpPr>
        <p:pic>
          <p:nvPicPr>
            <p:cNvPr id="2" name="图片 3" descr="backgrou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7" y="10"/>
              <a:ext cx="19215" cy="107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5" descr="shi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4" y="641"/>
              <a:ext cx="1447" cy="14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8" name="文本框 16"/>
            <p:cNvSpPr txBox="1"/>
            <p:nvPr/>
          </p:nvSpPr>
          <p:spPr>
            <a:xfrm>
              <a:off x="961" y="589"/>
              <a:ext cx="5408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创青春</a:t>
              </a:r>
              <a:r>
                <a:rPr lang="en-US" altLang="zh-CN" sz="3200">
                  <a:latin typeface="华文新魏" panose="02010800040101010101" charset="-122"/>
                  <a:ea typeface="华文新魏" panose="02010800040101010101" charset="-122"/>
                </a:rPr>
                <a:t>·</a:t>
              </a:r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智慧校园</a:t>
              </a:r>
              <a:endParaRPr lang="zh-CN" altLang="en-US" sz="3200">
                <a:latin typeface="华文新魏" panose="02010800040101010101" charset="-122"/>
                <a:ea typeface="华文新魏" panose="02010800040101010101" charset="-122"/>
              </a:endParaRPr>
            </a:p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权益菌展示</a:t>
              </a:r>
              <a:endParaRPr lang="en-US" altLang="zh-CN" sz="3200"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pic>
          <p:nvPicPr>
            <p:cNvPr id="3" name="图片 2" descr="bua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8" y="272"/>
              <a:ext cx="2185" cy="2185"/>
            </a:xfrm>
            <a:prstGeom prst="rect">
              <a:avLst/>
            </a:prstGeom>
          </p:spPr>
        </p:pic>
      </p:grpSp>
      <p:sp>
        <p:nvSpPr>
          <p:cNvPr id="27653" name="文本框 2"/>
          <p:cNvSpPr txBox="1"/>
          <p:nvPr/>
        </p:nvSpPr>
        <p:spPr>
          <a:xfrm>
            <a:off x="4451350" y="2532063"/>
            <a:ext cx="2932113" cy="9223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5400" b="1">
                <a:latin typeface="华文楷体" panose="02010600040101010101" charset="-122"/>
                <a:ea typeface="华文楷体" panose="02010600040101010101" charset="-122"/>
              </a:rPr>
              <a:t>感谢观看</a:t>
            </a:r>
            <a:endParaRPr lang="zh-CN" altLang="zh-CN" sz="5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7656" name="图片 1" descr="gh_ca57390c6b30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533775"/>
            <a:ext cx="2887663" cy="2887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4401820" y="1889443"/>
            <a:ext cx="3032125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3200" b="1">
                <a:latin typeface="华文楷体" panose="02010600040101010101" charset="-122"/>
                <a:ea typeface="华文楷体" panose="02010600040101010101" charset="-122"/>
              </a:rPr>
              <a:t>权益菌展示完毕</a:t>
            </a:r>
            <a:endParaRPr lang="zh-CN" altLang="zh-CN" sz="32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-4445" y="6350"/>
            <a:ext cx="12200890" cy="6845300"/>
            <a:chOff x="-7" y="10"/>
            <a:chExt cx="19214" cy="10780"/>
          </a:xfrm>
        </p:grpSpPr>
        <p:pic>
          <p:nvPicPr>
            <p:cNvPr id="5122" name="图片 3" descr="backgrou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7" y="10"/>
              <a:ext cx="19215" cy="107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5" descr="shi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4" y="641"/>
              <a:ext cx="1447" cy="14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8" name="文本框 16"/>
            <p:cNvSpPr txBox="1"/>
            <p:nvPr/>
          </p:nvSpPr>
          <p:spPr>
            <a:xfrm>
              <a:off x="961" y="589"/>
              <a:ext cx="5408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创青春</a:t>
              </a:r>
              <a:r>
                <a:rPr lang="en-US" altLang="zh-CN" sz="3200">
                  <a:latin typeface="华文新魏" panose="02010800040101010101" charset="-122"/>
                  <a:ea typeface="华文新魏" panose="02010800040101010101" charset="-122"/>
                </a:rPr>
                <a:t>·</a:t>
              </a:r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智慧校园</a:t>
              </a:r>
              <a:endParaRPr lang="zh-CN" altLang="en-US" sz="3200">
                <a:latin typeface="华文新魏" panose="02010800040101010101" charset="-122"/>
                <a:ea typeface="华文新魏" panose="02010800040101010101" charset="-122"/>
              </a:endParaRPr>
            </a:p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权益菌展示</a:t>
              </a:r>
              <a:endParaRPr lang="en-US" altLang="zh-CN" sz="3200"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pic>
          <p:nvPicPr>
            <p:cNvPr id="4" name="图片 3" descr="bua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8" y="272"/>
              <a:ext cx="2185" cy="2185"/>
            </a:xfrm>
            <a:prstGeom prst="rect">
              <a:avLst/>
            </a:prstGeom>
          </p:spPr>
        </p:pic>
      </p:grpSp>
      <p:sp>
        <p:nvSpPr>
          <p:cNvPr id="7173" name="文本框 1"/>
          <p:cNvSpPr txBox="1"/>
          <p:nvPr/>
        </p:nvSpPr>
        <p:spPr>
          <a:xfrm>
            <a:off x="5238750" y="1316038"/>
            <a:ext cx="130175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</a:rPr>
              <a:t>目录</a:t>
            </a:r>
            <a:endParaRPr lang="zh-CN" altLang="en-US" sz="4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174" name="文本框 2"/>
          <p:cNvSpPr txBox="1"/>
          <p:nvPr/>
        </p:nvSpPr>
        <p:spPr>
          <a:xfrm>
            <a:off x="4791075" y="3121025"/>
            <a:ext cx="203009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2.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友好简洁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UI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175" name="文本框 6"/>
          <p:cNvSpPr txBox="1"/>
          <p:nvPr/>
        </p:nvSpPr>
        <p:spPr>
          <a:xfrm>
            <a:off x="4791075" y="3660775"/>
            <a:ext cx="22987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3.功能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实用多样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176" name="文本框 7"/>
          <p:cNvSpPr txBox="1"/>
          <p:nvPr/>
        </p:nvSpPr>
        <p:spPr>
          <a:xfrm>
            <a:off x="4791075" y="4275138"/>
            <a:ext cx="26035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4.代码清洁易维护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177" name="文本框 15"/>
          <p:cNvSpPr txBox="1"/>
          <p:nvPr/>
        </p:nvSpPr>
        <p:spPr>
          <a:xfrm>
            <a:off x="4791075" y="4875213"/>
            <a:ext cx="26035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5.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后期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运营有保障</a:t>
            </a:r>
            <a:endParaRPr lang="en-US" altLang="zh-CN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178" name="文本框 17"/>
          <p:cNvSpPr txBox="1"/>
          <p:nvPr/>
        </p:nvSpPr>
        <p:spPr>
          <a:xfrm>
            <a:off x="4791075" y="2582863"/>
            <a:ext cx="16891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1.制作初衷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179" name="文本框 18"/>
          <p:cNvSpPr txBox="1"/>
          <p:nvPr/>
        </p:nvSpPr>
        <p:spPr>
          <a:xfrm>
            <a:off x="4791075" y="5475288"/>
            <a:ext cx="22987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6.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未来功能实现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-4445" y="6350"/>
            <a:ext cx="12200890" cy="6845300"/>
            <a:chOff x="-7" y="10"/>
            <a:chExt cx="19214" cy="10780"/>
          </a:xfrm>
        </p:grpSpPr>
        <p:pic>
          <p:nvPicPr>
            <p:cNvPr id="5122" name="图片 3" descr="backgrou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7" y="10"/>
              <a:ext cx="19215" cy="107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5" descr="shi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4" y="641"/>
              <a:ext cx="1447" cy="14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8" name="文本框 16"/>
            <p:cNvSpPr txBox="1"/>
            <p:nvPr/>
          </p:nvSpPr>
          <p:spPr>
            <a:xfrm>
              <a:off x="961" y="589"/>
              <a:ext cx="5408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创青春</a:t>
              </a:r>
              <a:r>
                <a:rPr lang="en-US" altLang="zh-CN" sz="3200">
                  <a:latin typeface="华文新魏" panose="02010800040101010101" charset="-122"/>
                  <a:ea typeface="华文新魏" panose="02010800040101010101" charset="-122"/>
                </a:rPr>
                <a:t>·</a:t>
              </a:r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智慧校园</a:t>
              </a:r>
              <a:endParaRPr lang="zh-CN" altLang="en-US" sz="3200">
                <a:latin typeface="华文新魏" panose="02010800040101010101" charset="-122"/>
                <a:ea typeface="华文新魏" panose="02010800040101010101" charset="-122"/>
              </a:endParaRPr>
            </a:p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权益菌展示</a:t>
              </a:r>
              <a:endParaRPr lang="en-US" altLang="zh-CN" sz="3200"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pic>
          <p:nvPicPr>
            <p:cNvPr id="4" name="图片 3" descr="bua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8" y="272"/>
              <a:ext cx="2185" cy="2185"/>
            </a:xfrm>
            <a:prstGeom prst="rect">
              <a:avLst/>
            </a:prstGeom>
          </p:spPr>
        </p:pic>
      </p:grpSp>
      <p:sp>
        <p:nvSpPr>
          <p:cNvPr id="9221" name="文本框 15"/>
          <p:cNvSpPr txBox="1"/>
          <p:nvPr/>
        </p:nvSpPr>
        <p:spPr>
          <a:xfrm>
            <a:off x="4699000" y="1127125"/>
            <a:ext cx="280670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</a:rPr>
              <a:t>1.制作初衷</a:t>
            </a:r>
            <a:endParaRPr lang="zh-CN" altLang="en-US" sz="4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9222" name="文本框 16"/>
          <p:cNvSpPr txBox="1"/>
          <p:nvPr/>
        </p:nvSpPr>
        <p:spPr>
          <a:xfrm>
            <a:off x="398463" y="2776538"/>
            <a:ext cx="4600575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en-US" altLang="zh-CN" sz="2000">
                <a:latin typeface="华文细黑" panose="02010600040101010101" charset="-122"/>
                <a:ea typeface="华文细黑" panose="02010600040101010101" charset="-122"/>
              </a:rPr>
              <a:t>      </a:t>
            </a:r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</a:rPr>
              <a:t>在经历了一年院会权益部的工作后，虽然日常的工作一直都在有序进行，但总觉得推送的形式不够简洁，翻找时也极为繁琐。于是，经过了暑假的构思，，我的如下想法得以实现：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</a:endParaRPr>
          </a:p>
          <a:p>
            <a:r>
              <a:rPr lang="zh-CN" altLang="en-US" sz="2000">
                <a:latin typeface="华文细黑" panose="02010600040101010101" charset="-122"/>
                <a:ea typeface="华文细黑" panose="02010600040101010101" charset="-122"/>
              </a:rPr>
              <a:t>       实现信息化工作，暂时包括的功能包括空间预约、书院活动速览、官方链接跳转、学生手册查看以及反馈的功能。</a:t>
            </a:r>
            <a:endParaRPr lang="zh-CN" altLang="en-US" sz="2000">
              <a:latin typeface="华文细黑" panose="02010600040101010101" charset="-122"/>
              <a:ea typeface="华文细黑" panose="02010600040101010101" charset="-122"/>
            </a:endParaRPr>
          </a:p>
        </p:txBody>
      </p:sp>
      <p:pic>
        <p:nvPicPr>
          <p:cNvPr id="9223" name="图片 18" descr="TIM图片201809082234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00" y="4956175"/>
            <a:ext cx="2390775" cy="1722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4" name="图片 19" descr="TIM图片201809082234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650" y="5942013"/>
            <a:ext cx="2482850" cy="593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5" name="图片 20" descr="TIM图片201809082234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0800" y="2187575"/>
            <a:ext cx="2679700" cy="1795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6" name="图片 21" descr="TIM图片201809082234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2320925"/>
            <a:ext cx="2287588" cy="47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7" name="图片 22" descr="SRLJ~TMJSE_9XM1UNGY@])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4675" y="3816350"/>
            <a:ext cx="1343025" cy="14255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4" name="直接箭头连接符 23"/>
          <p:cNvCxnSpPr>
            <a:stCxn id="9225" idx="3"/>
            <a:endCxn id="9227" idx="0"/>
          </p:cNvCxnSpPr>
          <p:nvPr/>
        </p:nvCxnSpPr>
        <p:spPr>
          <a:xfrm>
            <a:off x="7810500" y="3086100"/>
            <a:ext cx="1057275" cy="7302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226" idx="2"/>
            <a:endCxn id="9227" idx="3"/>
          </p:cNvCxnSpPr>
          <p:nvPr/>
        </p:nvCxnSpPr>
        <p:spPr>
          <a:xfrm flipH="1">
            <a:off x="9537700" y="2794000"/>
            <a:ext cx="1144588" cy="1735138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9223" idx="1"/>
            <a:endCxn id="9227" idx="2"/>
          </p:cNvCxnSpPr>
          <p:nvPr/>
        </p:nvCxnSpPr>
        <p:spPr>
          <a:xfrm flipH="1" flipV="1">
            <a:off x="8867775" y="5241925"/>
            <a:ext cx="796925" cy="5746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9224" idx="0"/>
            <a:endCxn id="9227" idx="1"/>
          </p:cNvCxnSpPr>
          <p:nvPr/>
        </p:nvCxnSpPr>
        <p:spPr>
          <a:xfrm flipV="1">
            <a:off x="6569075" y="4529138"/>
            <a:ext cx="1625600" cy="14128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-4445" y="6350"/>
            <a:ext cx="12200890" cy="6845300"/>
            <a:chOff x="-7" y="10"/>
            <a:chExt cx="19214" cy="10780"/>
          </a:xfrm>
        </p:grpSpPr>
        <p:pic>
          <p:nvPicPr>
            <p:cNvPr id="5122" name="图片 3" descr="backgrou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7" y="10"/>
              <a:ext cx="19215" cy="107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5" descr="shi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4" y="641"/>
              <a:ext cx="1447" cy="14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8" name="文本框 16"/>
            <p:cNvSpPr txBox="1"/>
            <p:nvPr/>
          </p:nvSpPr>
          <p:spPr>
            <a:xfrm>
              <a:off x="961" y="589"/>
              <a:ext cx="5408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创青春</a:t>
              </a:r>
              <a:r>
                <a:rPr lang="en-US" altLang="zh-CN" sz="3200">
                  <a:latin typeface="华文新魏" panose="02010800040101010101" charset="-122"/>
                  <a:ea typeface="华文新魏" panose="02010800040101010101" charset="-122"/>
                </a:rPr>
                <a:t>·</a:t>
              </a:r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智慧校园</a:t>
              </a:r>
              <a:endParaRPr lang="zh-CN" altLang="en-US" sz="3200">
                <a:latin typeface="华文新魏" panose="02010800040101010101" charset="-122"/>
                <a:ea typeface="华文新魏" panose="02010800040101010101" charset="-122"/>
              </a:endParaRPr>
            </a:p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权益菌展示</a:t>
              </a:r>
              <a:endParaRPr lang="en-US" altLang="zh-CN" sz="3200"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pic>
          <p:nvPicPr>
            <p:cNvPr id="4" name="图片 3" descr="bua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8" y="272"/>
              <a:ext cx="2185" cy="2185"/>
            </a:xfrm>
            <a:prstGeom prst="rect">
              <a:avLst/>
            </a:prstGeom>
          </p:spPr>
        </p:pic>
      </p:grpSp>
      <p:sp>
        <p:nvSpPr>
          <p:cNvPr id="13317" name="文本框 15"/>
          <p:cNvSpPr txBox="1"/>
          <p:nvPr/>
        </p:nvSpPr>
        <p:spPr>
          <a:xfrm>
            <a:off x="4483735" y="1221105"/>
            <a:ext cx="3401695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400" b="1">
                <a:latin typeface="华文楷体" panose="02010600040101010101" charset="-122"/>
                <a:ea typeface="华文楷体" panose="02010600040101010101" charset="-122"/>
              </a:rPr>
              <a:t>2</a:t>
            </a:r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</a:rPr>
              <a:t>.友好简洁</a:t>
            </a:r>
            <a:r>
              <a:rPr lang="en-US" altLang="zh-CN" sz="4400" b="1">
                <a:latin typeface="华文楷体" panose="02010600040101010101" charset="-122"/>
                <a:ea typeface="华文楷体" panose="02010600040101010101" charset="-122"/>
              </a:rPr>
              <a:t>UI</a:t>
            </a:r>
            <a:endParaRPr lang="en-US" altLang="zh-CN" sz="4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323" name="文本框 12"/>
          <p:cNvSpPr txBox="1"/>
          <p:nvPr/>
        </p:nvSpPr>
        <p:spPr>
          <a:xfrm>
            <a:off x="955675" y="6192838"/>
            <a:ext cx="5892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首页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3324" name="文本框 13"/>
          <p:cNvSpPr txBox="1"/>
          <p:nvPr/>
        </p:nvSpPr>
        <p:spPr>
          <a:xfrm>
            <a:off x="2940050" y="6192838"/>
            <a:ext cx="1554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书院空间使用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325" name="文本框 14"/>
          <p:cNvSpPr txBox="1"/>
          <p:nvPr/>
        </p:nvSpPr>
        <p:spPr>
          <a:xfrm>
            <a:off x="5521325" y="6192838"/>
            <a:ext cx="14020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sym typeface="+mn-ea"/>
              </a:rPr>
              <a:t>书院活动一览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3326" name="文本框 16"/>
          <p:cNvSpPr txBox="1"/>
          <p:nvPr/>
        </p:nvSpPr>
        <p:spPr>
          <a:xfrm>
            <a:off x="8139113" y="6192838"/>
            <a:ext cx="9956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介绍界面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327" name="文本框 17"/>
          <p:cNvSpPr txBox="1"/>
          <p:nvPr/>
        </p:nvSpPr>
        <p:spPr>
          <a:xfrm>
            <a:off x="10494963" y="6161088"/>
            <a:ext cx="9956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个人界面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 descr="UZG[_CMG0_X3G)V~4Y6]J%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2228215"/>
            <a:ext cx="2123440" cy="3775710"/>
          </a:xfrm>
          <a:prstGeom prst="rect">
            <a:avLst/>
          </a:prstGeom>
        </p:spPr>
      </p:pic>
      <p:pic>
        <p:nvPicPr>
          <p:cNvPr id="3" name="图片 2" descr=")AC28}`3KUT0BDPU%4B{QG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930" y="2215515"/>
            <a:ext cx="2130425" cy="3788410"/>
          </a:xfrm>
          <a:prstGeom prst="rect">
            <a:avLst/>
          </a:prstGeom>
        </p:spPr>
      </p:pic>
      <p:pic>
        <p:nvPicPr>
          <p:cNvPr id="6" name="图片 5" descr="][{CNKTAJ$PB}SA6SF[AG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865" y="2214880"/>
            <a:ext cx="2131060" cy="3789045"/>
          </a:xfrm>
          <a:prstGeom prst="rect">
            <a:avLst/>
          </a:prstGeom>
        </p:spPr>
      </p:pic>
      <p:pic>
        <p:nvPicPr>
          <p:cNvPr id="7" name="图片 6" descr="PBLA]N]BUL2AJLC_L~VGQ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740" y="2228215"/>
            <a:ext cx="2130425" cy="3788410"/>
          </a:xfrm>
          <a:prstGeom prst="rect">
            <a:avLst/>
          </a:prstGeom>
        </p:spPr>
      </p:pic>
      <p:pic>
        <p:nvPicPr>
          <p:cNvPr id="8" name="图片 7" descr="1Y]]IG%%{)9_5_4ILBRCKV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4415" y="2228215"/>
            <a:ext cx="2130425" cy="378841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-4445" y="6350"/>
            <a:ext cx="12200890" cy="6845300"/>
            <a:chOff x="-7" y="10"/>
            <a:chExt cx="19214" cy="10780"/>
          </a:xfrm>
        </p:grpSpPr>
        <p:pic>
          <p:nvPicPr>
            <p:cNvPr id="5122" name="图片 3" descr="backgrou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7" y="10"/>
              <a:ext cx="19215" cy="107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5" descr="shi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4" y="641"/>
              <a:ext cx="1447" cy="14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8" name="文本框 16"/>
            <p:cNvSpPr txBox="1"/>
            <p:nvPr/>
          </p:nvSpPr>
          <p:spPr>
            <a:xfrm>
              <a:off x="961" y="589"/>
              <a:ext cx="5408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创青春</a:t>
              </a:r>
              <a:r>
                <a:rPr lang="en-US" altLang="zh-CN" sz="3200">
                  <a:latin typeface="华文新魏" panose="02010800040101010101" charset="-122"/>
                  <a:ea typeface="华文新魏" panose="02010800040101010101" charset="-122"/>
                </a:rPr>
                <a:t>·</a:t>
              </a:r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智慧校园</a:t>
              </a:r>
              <a:endParaRPr lang="zh-CN" altLang="en-US" sz="3200">
                <a:latin typeface="华文新魏" panose="02010800040101010101" charset="-122"/>
                <a:ea typeface="华文新魏" panose="02010800040101010101" charset="-122"/>
              </a:endParaRPr>
            </a:p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权益菌展示</a:t>
              </a:r>
              <a:endParaRPr lang="en-US" altLang="zh-CN" sz="3200"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pic>
          <p:nvPicPr>
            <p:cNvPr id="4" name="图片 3" descr="bua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8" y="272"/>
              <a:ext cx="2185" cy="2185"/>
            </a:xfrm>
            <a:prstGeom prst="rect">
              <a:avLst/>
            </a:prstGeom>
          </p:spPr>
        </p:pic>
      </p:grpSp>
      <p:sp>
        <p:nvSpPr>
          <p:cNvPr id="15365" name="文本框 15"/>
          <p:cNvSpPr txBox="1"/>
          <p:nvPr/>
        </p:nvSpPr>
        <p:spPr>
          <a:xfrm>
            <a:off x="4531360" y="1076960"/>
            <a:ext cx="392557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400" b="1">
                <a:latin typeface="华文楷体" panose="02010600040101010101" charset="-122"/>
                <a:ea typeface="华文楷体" panose="02010600040101010101" charset="-122"/>
              </a:rPr>
              <a:t>3</a:t>
            </a:r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</a:rPr>
              <a:t>.功能实用多样</a:t>
            </a:r>
            <a:endParaRPr lang="zh-CN" altLang="en-US" sz="4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5368" name="文本框 17"/>
          <p:cNvSpPr txBox="1"/>
          <p:nvPr/>
        </p:nvSpPr>
        <p:spPr>
          <a:xfrm>
            <a:off x="4919345" y="6054725"/>
            <a:ext cx="22726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关联公众号，直接跳转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推送，避免反复翻找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5371" name="文本框 20"/>
          <p:cNvSpPr txBox="1"/>
          <p:nvPr/>
        </p:nvSpPr>
        <p:spPr>
          <a:xfrm>
            <a:off x="2821623" y="6024245"/>
            <a:ext cx="15544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设立吐槽专区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问题瞬间反馈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2" name="图片 1" descr="$`FU5E9E{{]932UMV9[EGV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115" y="2138045"/>
            <a:ext cx="2143125" cy="3810635"/>
          </a:xfrm>
          <a:prstGeom prst="rect">
            <a:avLst/>
          </a:prstGeom>
        </p:spPr>
      </p:pic>
      <p:pic>
        <p:nvPicPr>
          <p:cNvPr id="6" name="图片 5" descr="UK2`(2T@X{8HAJG$6SGU8WP"/>
          <p:cNvPicPr>
            <a:picLocks noChangeAspect="1"/>
          </p:cNvPicPr>
          <p:nvPr/>
        </p:nvPicPr>
        <p:blipFill>
          <a:blip r:embed="rId5"/>
          <a:srcRect r="699" b="5154"/>
          <a:stretch>
            <a:fillRect/>
          </a:stretch>
        </p:blipFill>
        <p:spPr>
          <a:xfrm>
            <a:off x="2485390" y="2138680"/>
            <a:ext cx="2226945" cy="3782695"/>
          </a:xfrm>
          <a:prstGeom prst="rect">
            <a:avLst/>
          </a:prstGeom>
        </p:spPr>
      </p:pic>
      <p:sp>
        <p:nvSpPr>
          <p:cNvPr id="9" name="文本框 17"/>
          <p:cNvSpPr txBox="1"/>
          <p:nvPr/>
        </p:nvSpPr>
        <p:spPr>
          <a:xfrm>
            <a:off x="457200" y="6063615"/>
            <a:ext cx="152527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公用信息汇总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查询只需一点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0505" y="1618615"/>
            <a:ext cx="1978025" cy="4329430"/>
            <a:chOff x="1131" y="2166"/>
            <a:chExt cx="3578" cy="7434"/>
          </a:xfrm>
        </p:grpSpPr>
        <p:pic>
          <p:nvPicPr>
            <p:cNvPr id="7" name="图片 6" descr="4_R(CM{D8C[RT%FTGB3T@EI"/>
            <p:cNvPicPr>
              <a:picLocks noChangeAspect="1"/>
            </p:cNvPicPr>
            <p:nvPr/>
          </p:nvPicPr>
          <p:blipFill>
            <a:blip r:embed="rId6"/>
            <a:srcRect r="-1001" b="15117"/>
            <a:stretch>
              <a:fillRect/>
            </a:stretch>
          </p:blipFill>
          <p:spPr>
            <a:xfrm>
              <a:off x="1131" y="2166"/>
              <a:ext cx="3579" cy="5349"/>
            </a:xfrm>
            <a:prstGeom prst="rect">
              <a:avLst/>
            </a:prstGeom>
          </p:spPr>
        </p:pic>
        <p:pic>
          <p:nvPicPr>
            <p:cNvPr id="10" name="图片 9" descr="31T0YPA9_TN$%B98%(3CG]3"/>
            <p:cNvPicPr>
              <a:picLocks noChangeAspect="1"/>
            </p:cNvPicPr>
            <p:nvPr/>
          </p:nvPicPr>
          <p:blipFill>
            <a:blip r:embed="rId7"/>
            <a:srcRect t="66515" r="-943"/>
            <a:stretch>
              <a:fillRect/>
            </a:stretch>
          </p:blipFill>
          <p:spPr>
            <a:xfrm>
              <a:off x="1131" y="7490"/>
              <a:ext cx="3579" cy="2111"/>
            </a:xfrm>
            <a:prstGeom prst="rect">
              <a:avLst/>
            </a:prstGeom>
          </p:spPr>
        </p:pic>
      </p:grpSp>
      <p:pic>
        <p:nvPicPr>
          <p:cNvPr id="12" name="图片 11" descr="@I6{UGCE_})CRCM]ZG]M9G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4570" y="2138045"/>
            <a:ext cx="2107565" cy="3749675"/>
          </a:xfrm>
          <a:prstGeom prst="rect">
            <a:avLst/>
          </a:prstGeom>
        </p:spPr>
      </p:pic>
      <p:pic>
        <p:nvPicPr>
          <p:cNvPr id="13" name="图片 12" descr=")AC28}`3KUT0BDPU%4B{QG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2025" y="2122805"/>
            <a:ext cx="2136140" cy="3798570"/>
          </a:xfrm>
          <a:prstGeom prst="rect">
            <a:avLst/>
          </a:prstGeom>
        </p:spPr>
      </p:pic>
      <p:sp>
        <p:nvSpPr>
          <p:cNvPr id="14" name="文本框 17"/>
          <p:cNvSpPr txBox="1"/>
          <p:nvPr/>
        </p:nvSpPr>
        <p:spPr>
          <a:xfrm>
            <a:off x="7272020" y="6024245"/>
            <a:ext cx="22726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服务手册随时获取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pPr algn="ctr"/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任意查看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5" name="文本框 17"/>
          <p:cNvSpPr txBox="1"/>
          <p:nvPr/>
        </p:nvSpPr>
        <p:spPr>
          <a:xfrm>
            <a:off x="9960610" y="6047105"/>
            <a:ext cx="191897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介绍，须知，使用，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</a:rPr>
              <a:t>预约，一页面即可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-4445" y="6350"/>
            <a:ext cx="12200890" cy="6845300"/>
            <a:chOff x="-7" y="10"/>
            <a:chExt cx="19214" cy="10780"/>
          </a:xfrm>
        </p:grpSpPr>
        <p:pic>
          <p:nvPicPr>
            <p:cNvPr id="5122" name="图片 3" descr="backgrou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7" y="10"/>
              <a:ext cx="19215" cy="107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5" descr="shi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4" y="641"/>
              <a:ext cx="1447" cy="14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8" name="文本框 16"/>
            <p:cNvSpPr txBox="1"/>
            <p:nvPr/>
          </p:nvSpPr>
          <p:spPr>
            <a:xfrm>
              <a:off x="961" y="589"/>
              <a:ext cx="5408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创青春</a:t>
              </a:r>
              <a:r>
                <a:rPr lang="en-US" altLang="zh-CN" sz="3200">
                  <a:latin typeface="华文新魏" panose="02010800040101010101" charset="-122"/>
                  <a:ea typeface="华文新魏" panose="02010800040101010101" charset="-122"/>
                </a:rPr>
                <a:t>·</a:t>
              </a:r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智慧校园</a:t>
              </a:r>
              <a:endParaRPr lang="zh-CN" altLang="en-US" sz="3200">
                <a:latin typeface="华文新魏" panose="02010800040101010101" charset="-122"/>
                <a:ea typeface="华文新魏" panose="02010800040101010101" charset="-122"/>
              </a:endParaRPr>
            </a:p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权益菌展示</a:t>
              </a:r>
              <a:endParaRPr lang="en-US" altLang="zh-CN" sz="3200"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pic>
          <p:nvPicPr>
            <p:cNvPr id="4" name="图片 3" descr="bua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8" y="272"/>
              <a:ext cx="2185" cy="2185"/>
            </a:xfrm>
            <a:prstGeom prst="rect">
              <a:avLst/>
            </a:prstGeom>
          </p:spPr>
        </p:pic>
      </p:grpSp>
      <p:sp>
        <p:nvSpPr>
          <p:cNvPr id="17413" name="文本框 15"/>
          <p:cNvSpPr txBox="1"/>
          <p:nvPr/>
        </p:nvSpPr>
        <p:spPr>
          <a:xfrm>
            <a:off x="4381500" y="1095375"/>
            <a:ext cx="4484688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400" b="1">
                <a:latin typeface="华文楷体" panose="02010600040101010101" charset="-122"/>
                <a:ea typeface="华文楷体" panose="02010600040101010101" charset="-122"/>
              </a:rPr>
              <a:t>4</a:t>
            </a:r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</a:rPr>
              <a:t>.代码清洁易维护</a:t>
            </a:r>
            <a:endParaRPr lang="zh-CN" altLang="en-US" sz="4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7414" name="文本框 6"/>
          <p:cNvSpPr txBox="1"/>
          <p:nvPr/>
        </p:nvSpPr>
        <p:spPr>
          <a:xfrm>
            <a:off x="4397375" y="2352675"/>
            <a:ext cx="3751263" cy="3968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      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 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这种基于书院开发的小程序，只有能进行润滑的更新，才能真正有所用处。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       于是，也可以说是本程序的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“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优雅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”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之处，在常需要更新的部分，我均采用了，统一样式布局的方法进行了页面的编写。这样在更新问卷、活动、或者功能的时候只需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Ctrl+C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、</a:t>
            </a:r>
            <a:r>
              <a:rPr lang="en-US" altLang="zh-CN">
                <a:latin typeface="华文中宋" panose="02010600040101010101" charset="-122"/>
                <a:ea typeface="华文中宋" panose="02010600040101010101" charset="-122"/>
              </a:rPr>
              <a:t>Ctrl+V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然后修改下文字图标链接即可实现更新。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       不仅适应书院活动更新的快节奏，还可以在部门纳新后让部门新生更快掌握这一程序，来真正达到及时整理，提高便利度的目的。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7415" name="图片 7" descr="FF~T1H9NRJ`I3N{[1L70_(2"/>
          <p:cNvPicPr>
            <a:picLocks noChangeAspect="1"/>
          </p:cNvPicPr>
          <p:nvPr/>
        </p:nvPicPr>
        <p:blipFill>
          <a:blip r:embed="rId4"/>
          <a:srcRect t="50383" r="285"/>
          <a:stretch>
            <a:fillRect/>
          </a:stretch>
        </p:blipFill>
        <p:spPr>
          <a:xfrm>
            <a:off x="8669338" y="2419350"/>
            <a:ext cx="2878137" cy="3833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6" name="图片 9" descr="FF~T1H9NRJ`I3N{[1L70_(2"/>
          <p:cNvPicPr>
            <a:picLocks noChangeAspect="1"/>
          </p:cNvPicPr>
          <p:nvPr/>
        </p:nvPicPr>
        <p:blipFill>
          <a:blip r:embed="rId4"/>
          <a:srcRect r="3300" b="49617"/>
          <a:stretch>
            <a:fillRect/>
          </a:stretch>
        </p:blipFill>
        <p:spPr>
          <a:xfrm>
            <a:off x="1089025" y="2390775"/>
            <a:ext cx="2790825" cy="38909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-4445" y="6350"/>
            <a:ext cx="12200890" cy="6845300"/>
            <a:chOff x="-7" y="10"/>
            <a:chExt cx="19214" cy="10780"/>
          </a:xfrm>
        </p:grpSpPr>
        <p:pic>
          <p:nvPicPr>
            <p:cNvPr id="5122" name="图片 3" descr="backgrou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7" y="10"/>
              <a:ext cx="19215" cy="107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5" descr="shi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4" y="641"/>
              <a:ext cx="1447" cy="14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8" name="文本框 16"/>
            <p:cNvSpPr txBox="1"/>
            <p:nvPr/>
          </p:nvSpPr>
          <p:spPr>
            <a:xfrm>
              <a:off x="961" y="589"/>
              <a:ext cx="5408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创青春</a:t>
              </a:r>
              <a:r>
                <a:rPr lang="en-US" altLang="zh-CN" sz="3200">
                  <a:latin typeface="华文新魏" panose="02010800040101010101" charset="-122"/>
                  <a:ea typeface="华文新魏" panose="02010800040101010101" charset="-122"/>
                </a:rPr>
                <a:t>·</a:t>
              </a:r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智慧校园</a:t>
              </a:r>
              <a:endParaRPr lang="zh-CN" altLang="en-US" sz="3200">
                <a:latin typeface="华文新魏" panose="02010800040101010101" charset="-122"/>
                <a:ea typeface="华文新魏" panose="02010800040101010101" charset="-122"/>
              </a:endParaRPr>
            </a:p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权益菌展示</a:t>
              </a:r>
              <a:endParaRPr lang="en-US" altLang="zh-CN" sz="3200"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pic>
          <p:nvPicPr>
            <p:cNvPr id="4" name="图片 3" descr="bua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8" y="272"/>
              <a:ext cx="2185" cy="2185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155" y="1980565"/>
            <a:ext cx="2971800" cy="1158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5" y="1499235"/>
            <a:ext cx="4391660" cy="1998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" y="3958590"/>
            <a:ext cx="4391660" cy="2791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535" y="4911090"/>
            <a:ext cx="2979420" cy="1089660"/>
          </a:xfrm>
          <a:prstGeom prst="rect">
            <a:avLst/>
          </a:prstGeom>
        </p:spPr>
      </p:pic>
      <p:pic>
        <p:nvPicPr>
          <p:cNvPr id="9" name="图片 8" descr=")AC28}`3KUT0BDPU%4B{QG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1330" y="1829435"/>
            <a:ext cx="1936115" cy="3443605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6" idx="2"/>
            <a:endCxn id="7" idx="0"/>
          </p:cNvCxnSpPr>
          <p:nvPr/>
        </p:nvCxnSpPr>
        <p:spPr>
          <a:xfrm>
            <a:off x="2467610" y="3498215"/>
            <a:ext cx="0" cy="4603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3" idx="2"/>
            <a:endCxn id="8" idx="0"/>
          </p:cNvCxnSpPr>
          <p:nvPr/>
        </p:nvCxnSpPr>
        <p:spPr>
          <a:xfrm flipH="1">
            <a:off x="6396990" y="3138805"/>
            <a:ext cx="3810" cy="17722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168765" y="553593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同样采取大体布局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  <a:p>
            <a:pPr algn="ctr">
              <a:buNone/>
            </a:pPr>
            <a:r>
              <a:rPr lang="zh-CN" altLang="en-US">
                <a:latin typeface="华文中宋" panose="02010600040101010101" charset="-122"/>
                <a:ea typeface="华文中宋" panose="02010600040101010101" charset="-122"/>
              </a:rPr>
              <a:t>新功能随时添加</a:t>
            </a:r>
            <a:endParaRPr lang="zh-CN" altLang="en-US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3" name="图片 12" descr="F9E{{H{PX%{533MFQUS5H1U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3815" y="1829435"/>
            <a:ext cx="1936115" cy="3443605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9" idx="3"/>
            <a:endCxn id="13" idx="1"/>
          </p:cNvCxnSpPr>
          <p:nvPr/>
        </p:nvCxnSpPr>
        <p:spPr>
          <a:xfrm>
            <a:off x="10037445" y="3551555"/>
            <a:ext cx="16637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413" name="文本框 15"/>
          <p:cNvSpPr txBox="1"/>
          <p:nvPr/>
        </p:nvSpPr>
        <p:spPr>
          <a:xfrm>
            <a:off x="4343400" y="681990"/>
            <a:ext cx="4484688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400" b="1">
                <a:latin typeface="华文楷体" panose="02010600040101010101" charset="-122"/>
                <a:ea typeface="华文楷体" panose="02010600040101010101" charset="-122"/>
              </a:rPr>
              <a:t>4</a:t>
            </a:r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</a:rPr>
              <a:t>.代码清洁易维护</a:t>
            </a:r>
            <a:endParaRPr lang="zh-CN" altLang="en-US" sz="4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-4445" y="6350"/>
            <a:ext cx="12200890" cy="6845300"/>
            <a:chOff x="-7" y="10"/>
            <a:chExt cx="19214" cy="10780"/>
          </a:xfrm>
        </p:grpSpPr>
        <p:pic>
          <p:nvPicPr>
            <p:cNvPr id="5122" name="图片 3" descr="backgrou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7" y="10"/>
              <a:ext cx="19215" cy="107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5" descr="shi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4" y="641"/>
              <a:ext cx="1447" cy="14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8" name="文本框 16"/>
            <p:cNvSpPr txBox="1"/>
            <p:nvPr/>
          </p:nvSpPr>
          <p:spPr>
            <a:xfrm>
              <a:off x="961" y="589"/>
              <a:ext cx="5408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创青春</a:t>
              </a:r>
              <a:r>
                <a:rPr lang="en-US" altLang="zh-CN" sz="3200">
                  <a:latin typeface="华文新魏" panose="02010800040101010101" charset="-122"/>
                  <a:ea typeface="华文新魏" panose="02010800040101010101" charset="-122"/>
                </a:rPr>
                <a:t>·</a:t>
              </a:r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智慧校园</a:t>
              </a:r>
              <a:endParaRPr lang="zh-CN" altLang="en-US" sz="3200">
                <a:latin typeface="华文新魏" panose="02010800040101010101" charset="-122"/>
                <a:ea typeface="华文新魏" panose="02010800040101010101" charset="-122"/>
              </a:endParaRPr>
            </a:p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权益菌展示</a:t>
              </a:r>
              <a:endParaRPr lang="en-US" altLang="zh-CN" sz="3200"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pic>
          <p:nvPicPr>
            <p:cNvPr id="4" name="图片 3" descr="bua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8" y="272"/>
              <a:ext cx="2185" cy="2185"/>
            </a:xfrm>
            <a:prstGeom prst="rect">
              <a:avLst/>
            </a:prstGeom>
          </p:spPr>
        </p:pic>
      </p:grpSp>
      <p:sp>
        <p:nvSpPr>
          <p:cNvPr id="23557" name="文本框 15"/>
          <p:cNvSpPr txBox="1"/>
          <p:nvPr/>
        </p:nvSpPr>
        <p:spPr>
          <a:xfrm>
            <a:off x="4083050" y="1221105"/>
            <a:ext cx="4484688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400" b="1">
                <a:latin typeface="华文楷体" panose="02010600040101010101" charset="-122"/>
                <a:ea typeface="华文楷体" panose="02010600040101010101" charset="-122"/>
              </a:rPr>
              <a:t>5</a:t>
            </a:r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</a:rPr>
              <a:t>.后期运营有保障</a:t>
            </a:r>
            <a:endParaRPr lang="zh-CN" altLang="en-US" sz="4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3558" name="图片 1" descr="X_(Y)``4E9`C@`GORG$BQ}O"/>
          <p:cNvPicPr>
            <a:picLocks noChangeAspect="1"/>
          </p:cNvPicPr>
          <p:nvPr/>
        </p:nvPicPr>
        <p:blipFill>
          <a:blip r:embed="rId4"/>
          <a:srcRect l="7188" t="17580" r="2293" b="565"/>
          <a:stretch>
            <a:fillRect/>
          </a:stretch>
        </p:blipFill>
        <p:spPr>
          <a:xfrm>
            <a:off x="5732463" y="2351088"/>
            <a:ext cx="2230437" cy="3586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9" name="图片 2" descr="[6%UM@2266E_[ZC5W7{TXWS"/>
          <p:cNvPicPr>
            <a:picLocks noChangeAspect="1"/>
          </p:cNvPicPr>
          <p:nvPr/>
        </p:nvPicPr>
        <p:blipFill>
          <a:blip r:embed="rId5"/>
          <a:srcRect t="11237" r="2023" b="20901"/>
          <a:stretch>
            <a:fillRect/>
          </a:stretch>
        </p:blipFill>
        <p:spPr>
          <a:xfrm>
            <a:off x="9042400" y="2513013"/>
            <a:ext cx="2428875" cy="2992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60" name="图片 6" descr="VD7J0@~XZ(N2@RKR@}YA5_2"/>
          <p:cNvPicPr>
            <a:picLocks noChangeAspect="1"/>
          </p:cNvPicPr>
          <p:nvPr/>
        </p:nvPicPr>
        <p:blipFill>
          <a:blip r:embed="rId6"/>
          <a:srcRect t="29376" r="-583"/>
          <a:stretch>
            <a:fillRect/>
          </a:stretch>
        </p:blipFill>
        <p:spPr>
          <a:xfrm>
            <a:off x="468313" y="2749550"/>
            <a:ext cx="4098925" cy="215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61" name="文本框 7"/>
          <p:cNvSpPr txBox="1"/>
          <p:nvPr/>
        </p:nvSpPr>
        <p:spPr>
          <a:xfrm>
            <a:off x="952500" y="5191125"/>
            <a:ext cx="31292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士谔院会权益部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17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届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and18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届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共同维护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562" name="文本框 9"/>
          <p:cNvSpPr txBox="1"/>
          <p:nvPr/>
        </p:nvSpPr>
        <p:spPr>
          <a:xfrm>
            <a:off x="5732463" y="6088063"/>
            <a:ext cx="22399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分团委双创中心协助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563" name="文本框 10"/>
          <p:cNvSpPr txBox="1"/>
          <p:nvPr/>
        </p:nvSpPr>
        <p:spPr>
          <a:xfrm>
            <a:off x="9042083" y="5719763"/>
            <a:ext cx="2468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宣传媒体中心优质推送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-4445" y="6350"/>
            <a:ext cx="12200890" cy="6845300"/>
            <a:chOff x="-7" y="10"/>
            <a:chExt cx="19214" cy="10780"/>
          </a:xfrm>
        </p:grpSpPr>
        <p:pic>
          <p:nvPicPr>
            <p:cNvPr id="5122" name="图片 3" descr="backgroun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7" y="10"/>
              <a:ext cx="19215" cy="1078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24" name="图片 5" descr="shi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34" y="641"/>
              <a:ext cx="1447" cy="14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28" name="文本框 16"/>
            <p:cNvSpPr txBox="1"/>
            <p:nvPr/>
          </p:nvSpPr>
          <p:spPr>
            <a:xfrm>
              <a:off x="961" y="589"/>
              <a:ext cx="5408" cy="1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创青春</a:t>
              </a:r>
              <a:r>
                <a:rPr lang="en-US" altLang="zh-CN" sz="3200">
                  <a:latin typeface="华文新魏" panose="02010800040101010101" charset="-122"/>
                  <a:ea typeface="华文新魏" panose="02010800040101010101" charset="-122"/>
                </a:rPr>
                <a:t>·</a:t>
              </a:r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智慧校园</a:t>
              </a:r>
              <a:endParaRPr lang="zh-CN" altLang="en-US" sz="3200">
                <a:latin typeface="华文新魏" panose="02010800040101010101" charset="-122"/>
                <a:ea typeface="华文新魏" panose="02010800040101010101" charset="-122"/>
              </a:endParaRPr>
            </a:p>
            <a:p>
              <a:pPr algn="ctr"/>
              <a:r>
                <a:rPr lang="zh-CN" altLang="en-US" sz="3200">
                  <a:latin typeface="华文新魏" panose="02010800040101010101" charset="-122"/>
                  <a:ea typeface="华文新魏" panose="02010800040101010101" charset="-122"/>
                </a:rPr>
                <a:t>权益菌展示</a:t>
              </a:r>
              <a:endParaRPr lang="en-US" altLang="zh-CN" sz="3200">
                <a:latin typeface="华文新魏" panose="02010800040101010101" charset="-122"/>
                <a:ea typeface="华文新魏" panose="02010800040101010101" charset="-122"/>
              </a:endParaRPr>
            </a:p>
          </p:txBody>
        </p:sp>
        <p:pic>
          <p:nvPicPr>
            <p:cNvPr id="4" name="图片 3" descr="bua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8" y="272"/>
              <a:ext cx="2185" cy="2185"/>
            </a:xfrm>
            <a:prstGeom prst="rect">
              <a:avLst/>
            </a:prstGeom>
          </p:spPr>
        </p:pic>
      </p:grpSp>
      <p:sp>
        <p:nvSpPr>
          <p:cNvPr id="25605" name="文本框 15"/>
          <p:cNvSpPr txBox="1"/>
          <p:nvPr/>
        </p:nvSpPr>
        <p:spPr>
          <a:xfrm>
            <a:off x="4547870" y="1204595"/>
            <a:ext cx="392557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400" b="1">
                <a:latin typeface="华文楷体" panose="02010600040101010101" charset="-122"/>
                <a:ea typeface="华文楷体" panose="02010600040101010101" charset="-122"/>
              </a:rPr>
              <a:t>6</a:t>
            </a:r>
            <a:r>
              <a:rPr lang="zh-CN" altLang="en-US" sz="4400" b="1">
                <a:latin typeface="华文楷体" panose="02010600040101010101" charset="-122"/>
                <a:ea typeface="华文楷体" panose="02010600040101010101" charset="-122"/>
              </a:rPr>
              <a:t>.未来功能实现</a:t>
            </a:r>
            <a:endParaRPr lang="zh-CN" altLang="en-US" sz="4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 descr="DNRIMX7AAP@BF9QT~XIQ67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0" y="1560195"/>
            <a:ext cx="2682240" cy="4768850"/>
          </a:xfrm>
          <a:prstGeom prst="rect">
            <a:avLst/>
          </a:prstGeom>
        </p:spPr>
      </p:pic>
      <p:pic>
        <p:nvPicPr>
          <p:cNvPr id="3" name="图片 2" descr="ND9MLPIYBN37T)}3({@QOR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745" y="1560195"/>
            <a:ext cx="2717165" cy="4830445"/>
          </a:xfrm>
          <a:prstGeom prst="rect">
            <a:avLst/>
          </a:prstGeom>
        </p:spPr>
      </p:pic>
      <p:sp>
        <p:nvSpPr>
          <p:cNvPr id="25607" name="文本框 7"/>
          <p:cNvSpPr txBox="1"/>
          <p:nvPr/>
        </p:nvSpPr>
        <p:spPr>
          <a:xfrm>
            <a:off x="4547553" y="2177415"/>
            <a:ext cx="3935412" cy="316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现在权益菌的使用人数也接近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</a:rPr>
              <a:t>5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</a:rPr>
              <a:t>00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了，每次更新都会有很多的人使前来使用这一软件。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      因此，为了继续保证小程序的优质性，后期我会接入学校的统一认证服务，进而进行官方信息查询服务的跳转，比如成绩、课表、近期考试的查询，不断强大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</a:rPr>
              <a:t>“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权益菌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</a:rPr>
              <a:t>”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的功能，实现真正的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</a:rPr>
              <a:t>“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智慧校园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</a:rPr>
              <a:t>”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，移动权益。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TEMPLATE_THUMBS_INDEX" val="1、2、3、6、8、10、11、12、15"/>
  <p:tag name="KSO_WM_TAG_VERSION" val="1.0"/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WPS 演示</Application>
  <PresentationFormat>宽屏</PresentationFormat>
  <Paragraphs>113</Paragraphs>
  <Slides>10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Arial Unicode MS</vt:lpstr>
      <vt:lpstr>等线</vt:lpstr>
      <vt:lpstr>楷体</vt:lpstr>
      <vt:lpstr>华文楷体</vt:lpstr>
      <vt:lpstr>华文新魏</vt:lpstr>
      <vt:lpstr>华文中宋</vt:lpstr>
      <vt:lpstr>华文细黑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_WY轩</cp:lastModifiedBy>
  <cp:revision>393</cp:revision>
  <dcterms:created xsi:type="dcterms:W3CDTF">2017-08-03T09:01:00Z</dcterms:created>
  <dcterms:modified xsi:type="dcterms:W3CDTF">2018-11-28T09:18:57Z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2052-11.1.0.7989</vt:lpwstr>
  </property>
</Properties>
</file>